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HK Grotesk Bold" charset="1" panose="00000800000000000000"/>
      <p:regular r:id="rId19"/>
    </p:embeddedFont>
    <p:embeddedFont>
      <p:font typeface="Halant Medium" charset="1" panose="00000600000000000000"/>
      <p:regular r:id="rId20"/>
    </p:embeddedFont>
    <p:embeddedFont>
      <p:font typeface="Codec Pro Bold" charset="1" panose="00000600000000000000"/>
      <p:regular r:id="rId21"/>
    </p:embeddedFont>
    <p:embeddedFont>
      <p:font typeface="Codec Pro" charset="1" panose="00000500000000000000"/>
      <p:regular r:id="rId22"/>
    </p:embeddedFont>
    <p:embeddedFont>
      <p:font typeface="Assistant" charset="1" panose="00000500000000000000"/>
      <p:regular r:id="rId23"/>
    </p:embeddedFont>
    <p:embeddedFont>
      <p:font typeface="Assistant Bold" charset="1" panose="00000800000000000000"/>
      <p:regular r:id="rId24"/>
    </p:embeddedFont>
    <p:embeddedFont>
      <p:font typeface="HK Grotesk" charset="1" panose="00000500000000000000"/>
      <p:regular r:id="rId25"/>
    </p:embeddedFont>
    <p:embeddedFont>
      <p:font typeface="Staatliches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1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7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2.png" Type="http://schemas.openxmlformats.org/officeDocument/2006/relationships/image"/><Relationship Id="rId5" Target="../media/image14.jpe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624184">
            <a:off x="11582681" y="-4400521"/>
            <a:ext cx="9054625" cy="8058616"/>
          </a:xfrm>
          <a:custGeom>
            <a:avLst/>
            <a:gdLst/>
            <a:ahLst/>
            <a:cxnLst/>
            <a:rect r="r" b="b" t="t" l="l"/>
            <a:pathLst>
              <a:path h="8058616" w="9054625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06144" y="4276751"/>
            <a:ext cx="11882163" cy="2684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2"/>
              </a:lnSpc>
            </a:pPr>
            <a:r>
              <a:rPr lang="en-US" sz="6010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Transaction Fraud Detection  Using Machine Learning Techniques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567437">
            <a:off x="15536100" y="7198526"/>
            <a:ext cx="4013637" cy="3623816"/>
          </a:xfrm>
          <a:custGeom>
            <a:avLst/>
            <a:gdLst/>
            <a:ahLst/>
            <a:cxnLst/>
            <a:rect r="r" b="b" t="t" l="l"/>
            <a:pathLst>
              <a:path h="3623816" w="4013637">
                <a:moveTo>
                  <a:pt x="0" y="0"/>
                </a:moveTo>
                <a:lnTo>
                  <a:pt x="4013636" y="0"/>
                </a:lnTo>
                <a:lnTo>
                  <a:pt x="4013636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55" r="0" b="-295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9269" y="26565"/>
            <a:ext cx="15292507" cy="1705147"/>
          </a:xfrm>
          <a:custGeom>
            <a:avLst/>
            <a:gdLst/>
            <a:ahLst/>
            <a:cxnLst/>
            <a:rect r="r" b="b" t="t" l="l"/>
            <a:pathLst>
              <a:path h="1705147" w="15292507">
                <a:moveTo>
                  <a:pt x="0" y="0"/>
                </a:moveTo>
                <a:lnTo>
                  <a:pt x="15292507" y="0"/>
                </a:lnTo>
                <a:lnTo>
                  <a:pt x="15292507" y="1705147"/>
                </a:lnTo>
                <a:lnTo>
                  <a:pt x="0" y="1705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6522" r="0" b="-15266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716984" y="4304149"/>
            <a:ext cx="10574573" cy="2541767"/>
            <a:chOff x="0" y="0"/>
            <a:chExt cx="2234668" cy="5371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34667" cy="537138"/>
            </a:xfrm>
            <a:custGeom>
              <a:avLst/>
              <a:gdLst/>
              <a:ahLst/>
              <a:cxnLst/>
              <a:rect r="r" b="b" t="t" l="l"/>
              <a:pathLst>
                <a:path h="537138" w="2234667">
                  <a:moveTo>
                    <a:pt x="14299" y="0"/>
                  </a:moveTo>
                  <a:lnTo>
                    <a:pt x="2220368" y="0"/>
                  </a:lnTo>
                  <a:cubicBezTo>
                    <a:pt x="2224161" y="0"/>
                    <a:pt x="2227798" y="1507"/>
                    <a:pt x="2230479" y="4188"/>
                  </a:cubicBezTo>
                  <a:cubicBezTo>
                    <a:pt x="2233161" y="6870"/>
                    <a:pt x="2234667" y="10507"/>
                    <a:pt x="2234667" y="14299"/>
                  </a:cubicBezTo>
                  <a:lnTo>
                    <a:pt x="2234667" y="522838"/>
                  </a:lnTo>
                  <a:cubicBezTo>
                    <a:pt x="2234667" y="526631"/>
                    <a:pt x="2233161" y="530268"/>
                    <a:pt x="2230479" y="532950"/>
                  </a:cubicBezTo>
                  <a:cubicBezTo>
                    <a:pt x="2227798" y="535631"/>
                    <a:pt x="2224161" y="537138"/>
                    <a:pt x="2220368" y="537138"/>
                  </a:cubicBezTo>
                  <a:lnTo>
                    <a:pt x="14299" y="537138"/>
                  </a:lnTo>
                  <a:cubicBezTo>
                    <a:pt x="10507" y="537138"/>
                    <a:pt x="6870" y="535631"/>
                    <a:pt x="4188" y="532950"/>
                  </a:cubicBezTo>
                  <a:cubicBezTo>
                    <a:pt x="1507" y="530268"/>
                    <a:pt x="0" y="526631"/>
                    <a:pt x="0" y="522838"/>
                  </a:cubicBezTo>
                  <a:lnTo>
                    <a:pt x="0" y="14299"/>
                  </a:lnTo>
                  <a:cubicBezTo>
                    <a:pt x="0" y="10507"/>
                    <a:pt x="1507" y="6870"/>
                    <a:pt x="4188" y="4188"/>
                  </a:cubicBezTo>
                  <a:cubicBezTo>
                    <a:pt x="6870" y="1507"/>
                    <a:pt x="10507" y="0"/>
                    <a:pt x="142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34668" cy="57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88351" y="7275204"/>
            <a:ext cx="6816441" cy="1983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6"/>
              </a:lnSpc>
            </a:pPr>
            <a:r>
              <a:rPr lang="en-US" sz="3825" b="true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UCE2023453 : Janhavi Patki</a:t>
            </a:r>
          </a:p>
          <a:p>
            <a:pPr algn="l">
              <a:lnSpc>
                <a:spcPts val="5356"/>
              </a:lnSpc>
            </a:pPr>
            <a:r>
              <a:rPr lang="en-US" sz="3825" b="true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UCE2023471 : Shriya Tijare</a:t>
            </a:r>
          </a:p>
          <a:p>
            <a:pPr algn="l">
              <a:lnSpc>
                <a:spcPts val="5356"/>
              </a:lnSpc>
              <a:spcBef>
                <a:spcPct val="0"/>
              </a:spcBef>
            </a:pPr>
            <a:r>
              <a:rPr lang="en-US" sz="3825" b="true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UCE2023473 : Esha Vasagadekar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13758" y="1881705"/>
            <a:ext cx="10860484" cy="111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23PCCE501L – Artificial Intelligence and Machine Learning Laboratory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55014" y="3041128"/>
            <a:ext cx="5611419" cy="111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TY BTECH COMP DIV A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Group 4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10567437">
            <a:off x="-1633777" y="171732"/>
            <a:ext cx="4455789" cy="4752441"/>
          </a:xfrm>
          <a:custGeom>
            <a:avLst/>
            <a:gdLst/>
            <a:ahLst/>
            <a:cxnLst/>
            <a:rect r="r" b="b" t="t" l="l"/>
            <a:pathLst>
              <a:path h="4752441" w="4455789">
                <a:moveTo>
                  <a:pt x="0" y="0"/>
                </a:moveTo>
                <a:lnTo>
                  <a:pt x="4455789" y="0"/>
                </a:lnTo>
                <a:lnTo>
                  <a:pt x="4455789" y="4752441"/>
                </a:lnTo>
                <a:lnTo>
                  <a:pt x="0" y="4752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51" t="-9334" r="-9897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624184">
            <a:off x="9190413" y="-1204481"/>
            <a:ext cx="9054625" cy="8058616"/>
          </a:xfrm>
          <a:custGeom>
            <a:avLst/>
            <a:gdLst/>
            <a:ahLst/>
            <a:cxnLst/>
            <a:rect r="r" b="b" t="t" l="l"/>
            <a:pathLst>
              <a:path h="8058616" w="9054625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17281">
            <a:off x="7304671" y="971407"/>
            <a:ext cx="1811240" cy="1716150"/>
          </a:xfrm>
          <a:custGeom>
            <a:avLst/>
            <a:gdLst/>
            <a:ahLst/>
            <a:cxnLst/>
            <a:rect r="r" b="b" t="t" l="l"/>
            <a:pathLst>
              <a:path h="1716150" w="181124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67437">
            <a:off x="16126494" y="6825098"/>
            <a:ext cx="3789612" cy="3623816"/>
          </a:xfrm>
          <a:custGeom>
            <a:avLst/>
            <a:gdLst/>
            <a:ahLst/>
            <a:cxnLst/>
            <a:rect r="r" b="b" t="t" l="l"/>
            <a:pathLst>
              <a:path h="3623816" w="3789612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47750" y="616360"/>
            <a:ext cx="1483795" cy="104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115"/>
              </a:lnSpc>
              <a:spcBef>
                <a:spcPct val="0"/>
              </a:spcBef>
            </a:pPr>
            <a:r>
              <a:rPr lang="en-US" b="true" sz="6877" u="none">
                <a:solidFill>
                  <a:srgbClr val="FFFFFF">
                    <a:alpha val="60000"/>
                  </a:srgbClr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77613" y="2234073"/>
            <a:ext cx="8115300" cy="119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0"/>
              </a:lnSpc>
            </a:pPr>
            <a:r>
              <a:rPr lang="en-US" sz="80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Conclus</a:t>
            </a:r>
            <a:r>
              <a:rPr lang="en-US" sz="80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2302" y="3931579"/>
            <a:ext cx="7979652" cy="4413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643" indent="-302322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spc="-28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Dev</a:t>
            </a:r>
            <a:r>
              <a:rPr lang="en-US" sz="2800" spc="-28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eloped an end-to-end Transaction Fraud Detection system.</a:t>
            </a:r>
          </a:p>
          <a:p>
            <a:pPr algn="l" marL="604643" indent="-302322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spc="-28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Compared L</a:t>
            </a:r>
            <a:r>
              <a:rPr lang="en-US" sz="2800" spc="-28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R and RF and XGBoost .</a:t>
            </a:r>
          </a:p>
          <a:p>
            <a:pPr algn="l" marL="604643" indent="-302322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spc="-28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Achieved extremely high accuracy due to clean anonymized dataset.</a:t>
            </a:r>
          </a:p>
          <a:p>
            <a:pPr algn="l" marL="604643" indent="-302322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spc="-28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D</a:t>
            </a:r>
            <a:r>
              <a:rPr lang="en-US" sz="2800" spc="-28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emonstrated real-time prediction using Gradio.</a:t>
            </a:r>
          </a:p>
          <a:p>
            <a:pPr algn="l" marL="604643" indent="-302322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spc="-28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System can be extended for banks, wallets, e-commerce, and merchant fraud protection.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69110" y="2112316"/>
            <a:ext cx="8115300" cy="119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0"/>
              </a:lnSpc>
            </a:pPr>
            <a:r>
              <a:rPr lang="en-US" sz="80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Fu</a:t>
            </a:r>
            <a:r>
              <a:rPr lang="en-US" sz="80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ture Scope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60957" y="4568725"/>
            <a:ext cx="7526617" cy="3083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9060" indent="-319530" lvl="1">
              <a:lnSpc>
                <a:spcPts val="4143"/>
              </a:lnSpc>
              <a:buFont typeface="Arial"/>
              <a:buChar char="•"/>
            </a:pPr>
            <a:r>
              <a:rPr lang="en-US" sz="2959" spc="-2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Add SHAP explain-ability</a:t>
            </a:r>
          </a:p>
          <a:p>
            <a:pPr algn="l" marL="639060" indent="-319530" lvl="1">
              <a:lnSpc>
                <a:spcPts val="4143"/>
              </a:lnSpc>
              <a:buFont typeface="Arial"/>
              <a:buChar char="•"/>
            </a:pPr>
            <a:r>
              <a:rPr lang="en-US" sz="2959" spc="-2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Deploy model as API or web service</a:t>
            </a:r>
          </a:p>
          <a:p>
            <a:pPr algn="l" marL="639060" indent="-319530" lvl="1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spc="-2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Integrate deep learning o</a:t>
            </a:r>
            <a:r>
              <a:rPr lang="en-US" sz="2959" spc="-2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r anomaly detection</a:t>
            </a:r>
          </a:p>
          <a:p>
            <a:pPr algn="l" marL="639060" indent="-319530" lvl="1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spc="-2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Add real-time streaming data</a:t>
            </a:r>
          </a:p>
          <a:p>
            <a:pPr algn="l" marL="639060" indent="-319530" lvl="1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spc="-2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User behavior profiling</a:t>
            </a:r>
          </a:p>
          <a:p>
            <a:pPr algn="l" marL="639060" indent="-319530" lvl="1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spc="-2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Adaptive retraining pipeline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8610652" y="-2997403"/>
            <a:ext cx="5214256" cy="4986132"/>
          </a:xfrm>
          <a:custGeom>
            <a:avLst/>
            <a:gdLst/>
            <a:ahLst/>
            <a:cxnLst/>
            <a:rect r="r" b="b" t="t" l="l"/>
            <a:pathLst>
              <a:path h="4986132" w="5214256">
                <a:moveTo>
                  <a:pt x="0" y="0"/>
                </a:moveTo>
                <a:lnTo>
                  <a:pt x="5214255" y="0"/>
                </a:lnTo>
                <a:lnTo>
                  <a:pt x="5214255" y="4986132"/>
                </a:lnTo>
                <a:lnTo>
                  <a:pt x="0" y="4986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99078" y="0"/>
            <a:ext cx="8188922" cy="10287000"/>
          </a:xfrm>
          <a:custGeom>
            <a:avLst/>
            <a:gdLst/>
            <a:ahLst/>
            <a:cxnLst/>
            <a:rect r="r" b="b" t="t" l="l"/>
            <a:pathLst>
              <a:path h="10287000" w="8188922">
                <a:moveTo>
                  <a:pt x="0" y="0"/>
                </a:moveTo>
                <a:lnTo>
                  <a:pt x="8188922" y="0"/>
                </a:lnTo>
                <a:lnTo>
                  <a:pt x="81889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215" t="0" r="-4421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315" y="802003"/>
            <a:ext cx="1483795" cy="104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115"/>
              </a:lnSpc>
              <a:spcBef>
                <a:spcPct val="0"/>
              </a:spcBef>
            </a:pPr>
            <a:r>
              <a:rPr lang="en-US" b="true" sz="6877" u="none">
                <a:solidFill>
                  <a:srgbClr val="FFFFFF">
                    <a:alpha val="60000"/>
                  </a:srgbClr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09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313119">
            <a:off x="-1578428" y="7695106"/>
            <a:ext cx="5214256" cy="4986132"/>
          </a:xfrm>
          <a:custGeom>
            <a:avLst/>
            <a:gdLst/>
            <a:ahLst/>
            <a:cxnLst/>
            <a:rect r="r" b="b" t="t" l="l"/>
            <a:pathLst>
              <a:path h="4986132" w="5214256">
                <a:moveTo>
                  <a:pt x="0" y="0"/>
                </a:moveTo>
                <a:lnTo>
                  <a:pt x="5214256" y="0"/>
                </a:lnTo>
                <a:lnTo>
                  <a:pt x="5214256" y="4986132"/>
                </a:lnTo>
                <a:lnTo>
                  <a:pt x="0" y="4986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8749">
            <a:off x="15238549" y="7531796"/>
            <a:ext cx="2440941" cy="2312792"/>
          </a:xfrm>
          <a:custGeom>
            <a:avLst/>
            <a:gdLst/>
            <a:ahLst/>
            <a:cxnLst/>
            <a:rect r="r" b="b" t="t" l="l"/>
            <a:pathLst>
              <a:path h="2312792" w="2440941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3119">
            <a:off x="13667511" y="-2216185"/>
            <a:ext cx="5583018" cy="5338761"/>
          </a:xfrm>
          <a:custGeom>
            <a:avLst/>
            <a:gdLst/>
            <a:ahLst/>
            <a:cxnLst/>
            <a:rect r="r" b="b" t="t" l="l"/>
            <a:pathLst>
              <a:path h="5338761" w="5583018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05580">
            <a:off x="-2362671" y="6401890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59566">
            <a:off x="-761750" y="523555"/>
            <a:ext cx="2895099" cy="2768439"/>
          </a:xfrm>
          <a:custGeom>
            <a:avLst/>
            <a:gdLst/>
            <a:ahLst/>
            <a:cxnLst/>
            <a:rect r="r" b="b" t="t" l="l"/>
            <a:pathLst>
              <a:path h="2768439" w="289509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90891" y="1561332"/>
            <a:ext cx="7615700" cy="1056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true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Acknowledgement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07780" y="5733152"/>
            <a:ext cx="4435517" cy="1056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true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References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70737" y="7367521"/>
            <a:ext cx="6256007" cy="2516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9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G</a:t>
            </a: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radio documentation</a:t>
            </a:r>
          </a:p>
          <a:p>
            <a:pPr algn="l" marL="518159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Kaggle: Fraud Transaction Dataset</a:t>
            </a:r>
          </a:p>
          <a:p>
            <a:pPr algn="l" marL="518159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West, Bhattacharya. “Intelligent financial fraud detection”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325710" y="2641597"/>
            <a:ext cx="9298716" cy="3001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27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We</a:t>
            </a:r>
            <a:r>
              <a:rPr lang="en-US" sz="2799" spc="-27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sincerely thank:</a:t>
            </a:r>
          </a:p>
          <a:p>
            <a:pPr algn="l" marL="518158" indent="-259079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Our proj</a:t>
            </a: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ect guide : </a:t>
            </a:r>
          </a:p>
          <a:p>
            <a:pPr algn="l" marL="1036317" indent="-345439" lvl="2">
              <a:lnSpc>
                <a:spcPts val="3359"/>
              </a:lnSpc>
              <a:spcBef>
                <a:spcPct val="0"/>
              </a:spcBef>
              <a:buFont typeface="Arial"/>
              <a:buChar char="⚬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Varsha Pimprale</a:t>
            </a:r>
          </a:p>
          <a:p>
            <a:pPr algn="l" marL="1036317" indent="-345439" lvl="2">
              <a:lnSpc>
                <a:spcPts val="3359"/>
              </a:lnSpc>
              <a:spcBef>
                <a:spcPct val="0"/>
              </a:spcBef>
              <a:buFont typeface="Arial"/>
              <a:buChar char="⚬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Dr. Sandhya Arora</a:t>
            </a:r>
          </a:p>
          <a:p>
            <a:pPr algn="l" marL="518158" indent="-259079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Open-source contributors of datasets/tools</a:t>
            </a:r>
          </a:p>
          <a:p>
            <a:pPr algn="l" marL="518158" indent="-259079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Kaggle for providing dataset access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559125" y="453196"/>
            <a:ext cx="1483795" cy="104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115"/>
              </a:lnSpc>
              <a:spcBef>
                <a:spcPct val="0"/>
              </a:spcBef>
            </a:pPr>
            <a:r>
              <a:rPr lang="en-US" b="true" sz="6877">
                <a:solidFill>
                  <a:srgbClr val="4D1354">
                    <a:alpha val="60000"/>
                  </a:srgbClr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10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7828277" y="9031944"/>
            <a:ext cx="2604581" cy="2467841"/>
          </a:xfrm>
          <a:custGeom>
            <a:avLst/>
            <a:gdLst/>
            <a:ahLst/>
            <a:cxnLst/>
            <a:rect r="r" b="b" t="t" l="l"/>
            <a:pathLst>
              <a:path h="2467841" w="260458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749">
            <a:off x="1631143" y="-2578373"/>
            <a:ext cx="3903561" cy="3698625"/>
          </a:xfrm>
          <a:custGeom>
            <a:avLst/>
            <a:gdLst/>
            <a:ahLst/>
            <a:cxnLst/>
            <a:rect r="r" b="b" t="t" l="l"/>
            <a:pathLst>
              <a:path h="3698625" w="3903561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3119">
            <a:off x="-3109196" y="4175850"/>
            <a:ext cx="8275792" cy="7913726"/>
          </a:xfrm>
          <a:custGeom>
            <a:avLst/>
            <a:gdLst/>
            <a:ahLst/>
            <a:cxnLst/>
            <a:rect r="r" b="b" t="t" l="l"/>
            <a:pathLst>
              <a:path h="7913726" w="8275792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65189">
            <a:off x="11239029" y="-3141539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07755">
            <a:off x="13218087" y="5225672"/>
            <a:ext cx="6135171" cy="7102948"/>
          </a:xfrm>
          <a:custGeom>
            <a:avLst/>
            <a:gdLst/>
            <a:ahLst/>
            <a:cxnLst/>
            <a:rect r="r" b="b" t="t" l="l"/>
            <a:pathLst>
              <a:path h="7102948" w="6135171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662883" y="4213932"/>
            <a:ext cx="4962235" cy="1588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57"/>
              </a:lnSpc>
            </a:pPr>
            <a:r>
              <a:rPr lang="en-US" sz="10557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Thank You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98824">
            <a:off x="12555249" y="4939834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1" b="-11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8036991" y="1582022"/>
            <a:ext cx="1844500" cy="1747664"/>
          </a:xfrm>
          <a:custGeom>
            <a:avLst/>
            <a:gdLst/>
            <a:ahLst/>
            <a:cxnLst/>
            <a:rect r="r" b="b" t="t" l="l"/>
            <a:pathLst>
              <a:path h="1747664" w="1844500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378125">
            <a:off x="11035488" y="-1362141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6" y="0"/>
                </a:lnTo>
                <a:lnTo>
                  <a:pt x="4943406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-823358" y="-927506"/>
            <a:ext cx="2768159" cy="3204815"/>
          </a:xfrm>
          <a:custGeom>
            <a:avLst/>
            <a:gdLst/>
            <a:ahLst/>
            <a:cxnLst/>
            <a:rect r="r" b="b" t="t" l="l"/>
            <a:pathLst>
              <a:path h="3204815" w="2768159">
                <a:moveTo>
                  <a:pt x="0" y="0"/>
                </a:moveTo>
                <a:lnTo>
                  <a:pt x="2768159" y="0"/>
                </a:lnTo>
                <a:lnTo>
                  <a:pt x="2768159" y="3204815"/>
                </a:lnTo>
                <a:lnTo>
                  <a:pt x="0" y="3204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9303" y="2229279"/>
            <a:ext cx="8934485" cy="119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0"/>
              </a:lnSpc>
            </a:pPr>
            <a:r>
              <a:rPr lang="en-US" sz="80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9303" y="1185687"/>
            <a:ext cx="1885905" cy="1034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15"/>
              </a:lnSpc>
              <a:spcBef>
                <a:spcPct val="0"/>
              </a:spcBef>
            </a:pPr>
            <a:r>
              <a:rPr lang="en-US" b="true" sz="6877" u="none">
                <a:solidFill>
                  <a:srgbClr val="FFFFFF">
                    <a:alpha val="60000"/>
                  </a:srgbClr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9303" y="3926229"/>
            <a:ext cx="10547127" cy="587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6721" indent="-303361" lvl="1">
              <a:lnSpc>
                <a:spcPts val="3934"/>
              </a:lnSpc>
              <a:spcBef>
                <a:spcPct val="0"/>
              </a:spcBef>
              <a:buFont typeface="Arial"/>
              <a:buChar char="•"/>
            </a:pPr>
            <a:r>
              <a:rPr lang="en-US" sz="2810" spc="-28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Fi</a:t>
            </a:r>
            <a:r>
              <a:rPr lang="en-US" sz="2810" spc="-28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nancial transactions have increased massively through online banking, UPI, e-commerce, wallets, etc.</a:t>
            </a:r>
          </a:p>
          <a:p>
            <a:pPr algn="l" marL="606721" indent="-303361" lvl="1">
              <a:lnSpc>
                <a:spcPts val="3934"/>
              </a:lnSpc>
              <a:spcBef>
                <a:spcPct val="0"/>
              </a:spcBef>
              <a:buFont typeface="Arial"/>
              <a:buChar char="•"/>
            </a:pPr>
            <a:r>
              <a:rPr lang="en-US" sz="2810" spc="-28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Along with this growth, fraudulent transactions have also increased.</a:t>
            </a:r>
          </a:p>
          <a:p>
            <a:pPr algn="l" marL="606721" indent="-303361" lvl="1">
              <a:lnSpc>
                <a:spcPts val="3934"/>
              </a:lnSpc>
              <a:spcBef>
                <a:spcPct val="0"/>
              </a:spcBef>
              <a:buFont typeface="Arial"/>
              <a:buChar char="•"/>
            </a:pPr>
            <a:r>
              <a:rPr lang="en-US" sz="2810" spc="-28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Manual rule-based systems often fail to detect evolving fraud patterns.</a:t>
            </a:r>
          </a:p>
          <a:p>
            <a:pPr algn="l" marL="606721" indent="-303361" lvl="1">
              <a:lnSpc>
                <a:spcPts val="3934"/>
              </a:lnSpc>
              <a:spcBef>
                <a:spcPct val="0"/>
              </a:spcBef>
              <a:buFont typeface="Arial"/>
              <a:buChar char="•"/>
            </a:pPr>
            <a:r>
              <a:rPr lang="en-US" sz="2810" spc="-28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Machine Learning helps identify fraud by learning patterns from historical data.</a:t>
            </a:r>
          </a:p>
          <a:p>
            <a:pPr algn="l" marL="606721" indent="-303361" lvl="1">
              <a:lnSpc>
                <a:spcPts val="3934"/>
              </a:lnSpc>
              <a:spcBef>
                <a:spcPct val="0"/>
              </a:spcBef>
              <a:buFont typeface="Arial"/>
              <a:buChar char="•"/>
            </a:pPr>
            <a:r>
              <a:rPr lang="en-US" sz="2810" spc="-28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This project uses Logistic Regression &amp; Random Forest models to classify transactions as fraud or normal</a:t>
            </a:r>
          </a:p>
          <a:p>
            <a:pPr algn="l" marL="606721" indent="-303361" lvl="1">
              <a:lnSpc>
                <a:spcPts val="3934"/>
              </a:lnSpc>
              <a:spcBef>
                <a:spcPct val="0"/>
              </a:spcBef>
              <a:buFont typeface="Arial"/>
              <a:buChar char="•"/>
            </a:pPr>
            <a:r>
              <a:rPr lang="en-US" sz="2810" spc="-28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Our project adds an extra layer of intelligence: Location-based behavior analysis.</a:t>
            </a:r>
          </a:p>
          <a:p>
            <a:pPr algn="l">
              <a:lnSpc>
                <a:spcPts val="3934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99663">
            <a:off x="4111359" y="-3364814"/>
            <a:ext cx="9366851" cy="8957051"/>
          </a:xfrm>
          <a:custGeom>
            <a:avLst/>
            <a:gdLst/>
            <a:ahLst/>
            <a:cxnLst/>
            <a:rect r="r" b="b" t="t" l="l"/>
            <a:pathLst>
              <a:path h="8957051" w="9366851">
                <a:moveTo>
                  <a:pt x="0" y="0"/>
                </a:moveTo>
                <a:lnTo>
                  <a:pt x="9366851" y="0"/>
                </a:lnTo>
                <a:lnTo>
                  <a:pt x="9366851" y="8957051"/>
                </a:lnTo>
                <a:lnTo>
                  <a:pt x="0" y="8957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15143341" y="1980469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8" y="0"/>
                </a:lnTo>
                <a:lnTo>
                  <a:pt x="2207918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94911">
            <a:off x="14482578" y="6620666"/>
            <a:ext cx="5163362" cy="4892285"/>
          </a:xfrm>
          <a:custGeom>
            <a:avLst/>
            <a:gdLst/>
            <a:ahLst/>
            <a:cxnLst/>
            <a:rect r="r" b="b" t="t" l="l"/>
            <a:pathLst>
              <a:path h="4892285" w="5163362">
                <a:moveTo>
                  <a:pt x="0" y="0"/>
                </a:moveTo>
                <a:lnTo>
                  <a:pt x="5163362" y="0"/>
                </a:lnTo>
                <a:lnTo>
                  <a:pt x="5163362" y="4892285"/>
                </a:lnTo>
                <a:lnTo>
                  <a:pt x="0" y="4892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7376" y="3559102"/>
            <a:ext cx="10237362" cy="119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0"/>
              </a:lnSpc>
            </a:pPr>
            <a:r>
              <a:rPr lang="en-US" sz="8000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Obje</a:t>
            </a:r>
            <a:r>
              <a:rPr lang="en-US" sz="8000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ctive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7376" y="4787740"/>
            <a:ext cx="11810165" cy="447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503" indent="-313252" lvl="1">
              <a:lnSpc>
                <a:spcPts val="4062"/>
              </a:lnSpc>
              <a:buFont typeface="Arial"/>
              <a:buChar char="•"/>
            </a:pPr>
            <a:r>
              <a:rPr lang="en-US" b="true" sz="2901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Build a reliable ML system to detect fraudulent transactions.</a:t>
            </a:r>
          </a:p>
          <a:p>
            <a:pPr algn="l" marL="626503" indent="-313252" lvl="1">
              <a:lnSpc>
                <a:spcPts val="4062"/>
              </a:lnSpc>
              <a:buFont typeface="Arial"/>
              <a:buChar char="•"/>
            </a:pPr>
            <a:r>
              <a:rPr lang="en-US" b="true" sz="2901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Train and compare Logistic Regression &amp; Random Forest on a real transactions dataset.</a:t>
            </a:r>
          </a:p>
          <a:p>
            <a:pPr algn="l" marL="626503" indent="-313252" lvl="1">
              <a:lnSpc>
                <a:spcPts val="406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01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Preprocess data: scaling, </a:t>
            </a:r>
            <a:r>
              <a:rPr lang="en-US" b="true" sz="2901" u="none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handling imbalance, stratified split.</a:t>
            </a:r>
          </a:p>
          <a:p>
            <a:pPr algn="l" marL="626503" indent="-313252" lvl="1">
              <a:lnSpc>
                <a:spcPts val="406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01" u="none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Evaluate using Accuracy, Precision, Recall, F1-score, ROC-AUC.</a:t>
            </a:r>
          </a:p>
          <a:p>
            <a:pPr algn="l" marL="626503" indent="-313252" lvl="1">
              <a:lnSpc>
                <a:spcPts val="406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01" u="none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Build a Gradio-based user interface to test fraud risk in real-time.</a:t>
            </a:r>
          </a:p>
          <a:p>
            <a:pPr algn="l" marL="626503" indent="-313252" lvl="1">
              <a:lnSpc>
                <a:spcPts val="406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01" u="none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Analyze model behavior, outcomes, and challenges.</a:t>
            </a:r>
          </a:p>
          <a:p>
            <a:pPr algn="l" marL="626503" indent="-313252" lvl="1">
              <a:lnSpc>
                <a:spcPts val="406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01" u="none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Integrate user location + transaction location similarity</a:t>
            </a:r>
          </a:p>
          <a:p>
            <a:pPr algn="l" marL="0" indent="0" lvl="0">
              <a:lnSpc>
                <a:spcPts val="4062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97376" y="2503364"/>
            <a:ext cx="1885905" cy="104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15"/>
              </a:lnSpc>
              <a:spcBef>
                <a:spcPct val="0"/>
              </a:spcBef>
            </a:pPr>
            <a:r>
              <a:rPr lang="en-US" b="true" sz="6877" u="none">
                <a:solidFill>
                  <a:srgbClr val="4D1354">
                    <a:alpha val="60000"/>
                  </a:srgbClr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02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6123" y="1355511"/>
            <a:ext cx="7995755" cy="7575978"/>
          </a:xfrm>
          <a:custGeom>
            <a:avLst/>
            <a:gdLst/>
            <a:ahLst/>
            <a:cxnLst/>
            <a:rect r="r" b="b" t="t" l="l"/>
            <a:pathLst>
              <a:path h="7575978" w="7995755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33790">
            <a:off x="-3142758" y="5113384"/>
            <a:ext cx="7336933" cy="6529870"/>
          </a:xfrm>
          <a:custGeom>
            <a:avLst/>
            <a:gdLst/>
            <a:ahLst/>
            <a:cxnLst/>
            <a:rect r="r" b="b" t="t" l="l"/>
            <a:pathLst>
              <a:path h="6529870" w="7336933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62184" y="2277387"/>
            <a:ext cx="10565414" cy="1056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 Statement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447366">
            <a:off x="12955621" y="-916530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47366">
            <a:off x="17494525" y="9179016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4283" y="838503"/>
            <a:ext cx="1483795" cy="1034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115"/>
              </a:lnSpc>
              <a:spcBef>
                <a:spcPct val="0"/>
              </a:spcBef>
            </a:pPr>
            <a:r>
              <a:rPr lang="en-US" b="true" sz="6877" u="none">
                <a:solidFill>
                  <a:srgbClr val="FFFFFF">
                    <a:alpha val="60000"/>
                  </a:srgbClr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23028" y="3707754"/>
            <a:ext cx="9843725" cy="2186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7"/>
              </a:lnSpc>
            </a:pPr>
            <a:r>
              <a:rPr lang="en-US" sz="3155" spc="-3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To</a:t>
            </a:r>
            <a:r>
              <a:rPr lang="en-US" sz="3155" spc="-3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 develop an efficient and scalable machine learning model capable of detecting fraudulent financial transactions using supervised learning techniques and deploy it with an interactive interface.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14472" y="6818453"/>
            <a:ext cx="9752281" cy="3468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0"/>
              </a:lnSpc>
              <a:spcBef>
                <a:spcPct val="0"/>
              </a:spcBef>
            </a:pPr>
            <a:r>
              <a:rPr lang="en-US" b="true" sz="3643" spc="-36">
                <a:solidFill>
                  <a:srgbClr val="FFFFFF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Cha</a:t>
            </a:r>
            <a:r>
              <a:rPr lang="en-US" b="true" sz="3643" spc="-36">
                <a:solidFill>
                  <a:srgbClr val="FFFFFF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llenges Addressed:</a:t>
            </a:r>
          </a:p>
          <a:p>
            <a:pPr algn="l" marL="505865" indent="-252933" lvl="1">
              <a:lnSpc>
                <a:spcPts val="3280"/>
              </a:lnSpc>
              <a:spcBef>
                <a:spcPct val="0"/>
              </a:spcBef>
              <a:buFont typeface="Arial"/>
              <a:buChar char="•"/>
            </a:pPr>
            <a:r>
              <a:rPr lang="en-US" sz="2343" spc="-23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Real-time decision requirements</a:t>
            </a:r>
          </a:p>
          <a:p>
            <a:pPr algn="l" marL="505865" indent="-252933" lvl="1">
              <a:lnSpc>
                <a:spcPts val="3280"/>
              </a:lnSpc>
              <a:spcBef>
                <a:spcPct val="0"/>
              </a:spcBef>
              <a:buFont typeface="Arial"/>
              <a:buChar char="•"/>
            </a:pPr>
            <a:r>
              <a:rPr lang="en-US" sz="2343" spc="-23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Evolving fraud patterns</a:t>
            </a:r>
          </a:p>
          <a:p>
            <a:pPr algn="l" marL="505865" indent="-252933" lvl="1">
              <a:lnSpc>
                <a:spcPts val="3280"/>
              </a:lnSpc>
              <a:spcBef>
                <a:spcPct val="0"/>
              </a:spcBef>
              <a:buFont typeface="Arial"/>
              <a:buChar char="•"/>
            </a:pPr>
            <a:r>
              <a:rPr lang="en-US" sz="2343" spc="-23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Need for accurate + interpretable predictions</a:t>
            </a:r>
          </a:p>
          <a:p>
            <a:pPr algn="l" marL="505865" indent="-252933" lvl="1">
              <a:lnSpc>
                <a:spcPts val="3280"/>
              </a:lnSpc>
              <a:spcBef>
                <a:spcPct val="0"/>
              </a:spcBef>
              <a:buFont typeface="Arial"/>
              <a:buChar char="•"/>
            </a:pPr>
            <a:r>
              <a:rPr lang="en-US" sz="2343" spc="-23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Existing datasets do not contain location information, limiting fraud analysis.</a:t>
            </a:r>
          </a:p>
          <a:p>
            <a:pPr algn="l" marL="505865" indent="-252933" lvl="1">
              <a:lnSpc>
                <a:spcPts val="3280"/>
              </a:lnSpc>
              <a:spcBef>
                <a:spcPct val="0"/>
              </a:spcBef>
              <a:buFont typeface="Arial"/>
              <a:buChar char="•"/>
            </a:pPr>
            <a:r>
              <a:rPr lang="en-US" sz="2343" spc="-23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Need a system that combines transaction patterns + location behavior.</a:t>
            </a:r>
          </a:p>
          <a:p>
            <a:pPr algn="l">
              <a:lnSpc>
                <a:spcPts val="3140"/>
              </a:lnSpc>
              <a:spcBef>
                <a:spcPct val="0"/>
              </a:spcBef>
            </a:pPr>
          </a:p>
          <a:p>
            <a:pPr algn="l">
              <a:lnSpc>
                <a:spcPts val="3140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-248554" y="7473814"/>
            <a:ext cx="2605188" cy="2468415"/>
          </a:xfrm>
          <a:custGeom>
            <a:avLst/>
            <a:gdLst/>
            <a:ahLst/>
            <a:cxnLst/>
            <a:rect r="r" b="b" t="t" l="l"/>
            <a:pathLst>
              <a:path h="2468415" w="2605188">
                <a:moveTo>
                  <a:pt x="0" y="0"/>
                </a:moveTo>
                <a:lnTo>
                  <a:pt x="2605188" y="0"/>
                </a:lnTo>
                <a:lnTo>
                  <a:pt x="2605188" y="2468416"/>
                </a:lnTo>
                <a:lnTo>
                  <a:pt x="0" y="2468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494633">
            <a:off x="6755530" y="-729068"/>
            <a:ext cx="1538929" cy="1458136"/>
          </a:xfrm>
          <a:custGeom>
            <a:avLst/>
            <a:gdLst/>
            <a:ahLst/>
            <a:cxnLst/>
            <a:rect r="r" b="b" t="t" l="l"/>
            <a:pathLst>
              <a:path h="1458136" w="1538929">
                <a:moveTo>
                  <a:pt x="0" y="0"/>
                </a:moveTo>
                <a:lnTo>
                  <a:pt x="1538930" y="0"/>
                </a:lnTo>
                <a:lnTo>
                  <a:pt x="1538930" y="1458136"/>
                </a:lnTo>
                <a:lnTo>
                  <a:pt x="0" y="1458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84156" y="-779734"/>
            <a:ext cx="5225712" cy="4650884"/>
          </a:xfrm>
          <a:custGeom>
            <a:avLst/>
            <a:gdLst/>
            <a:ahLst/>
            <a:cxnLst/>
            <a:rect r="r" b="b" t="t" l="l"/>
            <a:pathLst>
              <a:path h="4650884" w="5225712">
                <a:moveTo>
                  <a:pt x="0" y="0"/>
                </a:moveTo>
                <a:lnTo>
                  <a:pt x="5225712" y="0"/>
                </a:lnTo>
                <a:lnTo>
                  <a:pt x="5225712" y="4650884"/>
                </a:lnTo>
                <a:lnTo>
                  <a:pt x="0" y="4650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13119">
            <a:off x="2500192" y="3147421"/>
            <a:ext cx="5693252" cy="5444172"/>
          </a:xfrm>
          <a:custGeom>
            <a:avLst/>
            <a:gdLst/>
            <a:ahLst/>
            <a:cxnLst/>
            <a:rect r="r" b="b" t="t" l="l"/>
            <a:pathLst>
              <a:path h="5444172" w="5693252">
                <a:moveTo>
                  <a:pt x="0" y="0"/>
                </a:moveTo>
                <a:lnTo>
                  <a:pt x="5693252" y="0"/>
                </a:lnTo>
                <a:lnTo>
                  <a:pt x="5693252" y="5444172"/>
                </a:lnTo>
                <a:lnTo>
                  <a:pt x="0" y="5444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661139" y="1708524"/>
            <a:ext cx="6598161" cy="2392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440"/>
              </a:lnSpc>
            </a:pPr>
            <a:r>
              <a:rPr lang="en-US" sz="80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Market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2143" y="415722"/>
            <a:ext cx="1483795" cy="1034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115"/>
              </a:lnSpc>
              <a:spcBef>
                <a:spcPct val="0"/>
              </a:spcBef>
            </a:pPr>
            <a:r>
              <a:rPr lang="en-US" b="true" sz="6877" u="none">
                <a:solidFill>
                  <a:srgbClr val="FFFFFF">
                    <a:alpha val="60000"/>
                  </a:srgbClr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49630" y="4632179"/>
            <a:ext cx="9076108" cy="501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2398" indent="-281199" lvl="1">
              <a:lnSpc>
                <a:spcPts val="3646"/>
              </a:lnSpc>
              <a:spcBef>
                <a:spcPct val="0"/>
              </a:spcBef>
              <a:buFont typeface="Arial"/>
              <a:buChar char="•"/>
            </a:pPr>
            <a:r>
              <a:rPr lang="en-US" sz="2604" spc="-26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Dig</a:t>
            </a:r>
            <a:r>
              <a:rPr lang="en-US" sz="2604" spc="-26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ital payments in India grew over 50% yearly due to UPI and online banking.</a:t>
            </a:r>
          </a:p>
          <a:p>
            <a:pPr algn="l" marL="562398" indent="-281199" lvl="1">
              <a:lnSpc>
                <a:spcPts val="3646"/>
              </a:lnSpc>
              <a:spcBef>
                <a:spcPct val="0"/>
              </a:spcBef>
              <a:buFont typeface="Arial"/>
              <a:buChar char="•"/>
            </a:pPr>
            <a:r>
              <a:rPr lang="en-US" sz="2604" spc="-26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Fraud cases such as phishing, unauthorized transactions, OTP theft, and merchant scams are rising.</a:t>
            </a:r>
          </a:p>
          <a:p>
            <a:pPr algn="l" marL="562398" indent="-281199" lvl="1">
              <a:lnSpc>
                <a:spcPts val="3646"/>
              </a:lnSpc>
              <a:spcBef>
                <a:spcPct val="0"/>
              </a:spcBef>
              <a:buFont typeface="Arial"/>
              <a:buChar char="•"/>
            </a:pPr>
            <a:r>
              <a:rPr lang="en-US" sz="2604" spc="-26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RBI</a:t>
            </a:r>
            <a:r>
              <a:rPr lang="en-US" sz="2604" spc="-26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 reports growing financial cybercrime cases every year.</a:t>
            </a:r>
          </a:p>
          <a:p>
            <a:pPr algn="l" marL="562398" indent="-281199" lvl="1">
              <a:lnSpc>
                <a:spcPts val="3646"/>
              </a:lnSpc>
              <a:spcBef>
                <a:spcPct val="0"/>
              </a:spcBef>
              <a:buFont typeface="Arial"/>
              <a:buChar char="•"/>
            </a:pPr>
            <a:r>
              <a:rPr lang="en-US" sz="2604" spc="-26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Bus</a:t>
            </a:r>
            <a:r>
              <a:rPr lang="en-US" sz="2604" spc="-26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inesses require:</a:t>
            </a:r>
          </a:p>
          <a:p>
            <a:pPr algn="l" marL="1124796" indent="-374932" lvl="2">
              <a:lnSpc>
                <a:spcPts val="3646"/>
              </a:lnSpc>
              <a:buAutoNum type="alphaLcPeriod" startAt="1"/>
            </a:pPr>
            <a:r>
              <a:rPr lang="en-US" sz="2604" spc="-26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Real-time fraud detection</a:t>
            </a:r>
          </a:p>
          <a:p>
            <a:pPr algn="l" marL="1124796" indent="-374932" lvl="2">
              <a:lnSpc>
                <a:spcPts val="3646"/>
              </a:lnSpc>
              <a:buAutoNum type="alphaLcPeriod" startAt="1"/>
            </a:pPr>
            <a:r>
              <a:rPr lang="en-US" sz="2604" spc="-26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Explainability</a:t>
            </a:r>
          </a:p>
          <a:p>
            <a:pPr algn="l" marL="1124796" indent="-374932" lvl="2">
              <a:lnSpc>
                <a:spcPts val="3646"/>
              </a:lnSpc>
              <a:buAutoNum type="alphaLcPeriod" startAt="1"/>
            </a:pPr>
            <a:r>
              <a:rPr lang="en-US" sz="2604" spc="-26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Scalability</a:t>
            </a:r>
          </a:p>
          <a:p>
            <a:pPr algn="l" marL="1124796" indent="-374932" lvl="2">
              <a:lnSpc>
                <a:spcPts val="3646"/>
              </a:lnSpc>
              <a:buAutoNum type="alphaLcPeriod" startAt="1"/>
            </a:pPr>
            <a:r>
              <a:rPr lang="en-US" sz="2604" spc="-26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High fraud recall (avoid missed frauds)</a:t>
            </a:r>
          </a:p>
          <a:p>
            <a:pPr algn="l">
              <a:lnSpc>
                <a:spcPts val="3646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440951">
            <a:off x="-957979" y="33526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173539"/>
            <a:ext cx="19189519" cy="4389602"/>
          </a:xfrm>
          <a:custGeom>
            <a:avLst/>
            <a:gdLst/>
            <a:ahLst/>
            <a:cxnLst/>
            <a:rect r="r" b="b" t="t" l="l"/>
            <a:pathLst>
              <a:path h="4389602" w="19189519">
                <a:moveTo>
                  <a:pt x="0" y="0"/>
                </a:moveTo>
                <a:lnTo>
                  <a:pt x="19189519" y="0"/>
                </a:lnTo>
                <a:lnTo>
                  <a:pt x="19189519" y="4389603"/>
                </a:lnTo>
                <a:lnTo>
                  <a:pt x="0" y="4389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094169">
            <a:off x="-2768217" y="5870308"/>
            <a:ext cx="6176663" cy="5906434"/>
          </a:xfrm>
          <a:custGeom>
            <a:avLst/>
            <a:gdLst/>
            <a:ahLst/>
            <a:cxnLst/>
            <a:rect r="r" b="b" t="t" l="l"/>
            <a:pathLst>
              <a:path h="5906434" w="6176663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20372" y="2781260"/>
            <a:ext cx="7726964" cy="1056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Methodology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5722" y="335050"/>
            <a:ext cx="1483795" cy="104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115"/>
              </a:lnSpc>
              <a:spcBef>
                <a:spcPct val="0"/>
              </a:spcBef>
            </a:pPr>
            <a:r>
              <a:rPr lang="en-US" b="true" sz="6877" u="none">
                <a:solidFill>
                  <a:srgbClr val="4D1354">
                    <a:alpha val="60000"/>
                  </a:srgbClr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05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46566" y="7171898"/>
            <a:ext cx="2729129" cy="2585849"/>
          </a:xfrm>
          <a:custGeom>
            <a:avLst/>
            <a:gdLst/>
            <a:ahLst/>
            <a:cxnLst/>
            <a:rect r="r" b="b" t="t" l="l"/>
            <a:pathLst>
              <a:path h="2585849" w="2729129">
                <a:moveTo>
                  <a:pt x="0" y="0"/>
                </a:moveTo>
                <a:lnTo>
                  <a:pt x="2729129" y="0"/>
                </a:lnTo>
                <a:lnTo>
                  <a:pt x="2729129" y="2585849"/>
                </a:lnTo>
                <a:lnTo>
                  <a:pt x="0" y="2585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185645">
            <a:off x="-1867548" y="60686"/>
            <a:ext cx="9901401" cy="8812247"/>
          </a:xfrm>
          <a:custGeom>
            <a:avLst/>
            <a:gdLst/>
            <a:ahLst/>
            <a:cxnLst/>
            <a:rect r="r" b="b" t="t" l="l"/>
            <a:pathLst>
              <a:path h="8812247" w="9901401">
                <a:moveTo>
                  <a:pt x="0" y="0"/>
                </a:moveTo>
                <a:lnTo>
                  <a:pt x="9901401" y="0"/>
                </a:lnTo>
                <a:lnTo>
                  <a:pt x="9901401" y="8812247"/>
                </a:lnTo>
                <a:lnTo>
                  <a:pt x="0" y="8812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389770" y="2297497"/>
            <a:ext cx="5307614" cy="1056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Outcomes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447366">
            <a:off x="7083089" y="303005"/>
            <a:ext cx="1517793" cy="1451390"/>
          </a:xfrm>
          <a:custGeom>
            <a:avLst/>
            <a:gdLst/>
            <a:ahLst/>
            <a:cxnLst/>
            <a:rect r="r" b="b" t="t" l="l"/>
            <a:pathLst>
              <a:path h="1451390" w="1517793">
                <a:moveTo>
                  <a:pt x="0" y="0"/>
                </a:moveTo>
                <a:lnTo>
                  <a:pt x="1517794" y="0"/>
                </a:lnTo>
                <a:lnTo>
                  <a:pt x="1517794" y="1451390"/>
                </a:lnTo>
                <a:lnTo>
                  <a:pt x="0" y="145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89770" y="3598035"/>
            <a:ext cx="7013598" cy="4732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1442" indent="-265721" lvl="1">
              <a:lnSpc>
                <a:spcPts val="3446"/>
              </a:lnSpc>
              <a:spcBef>
                <a:spcPct val="0"/>
              </a:spcBef>
              <a:buFont typeface="Arial"/>
              <a:buChar char="•"/>
            </a:pPr>
            <a:r>
              <a:rPr lang="en-US" sz="2461" spc="-24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Mod</a:t>
            </a:r>
            <a:r>
              <a:rPr lang="en-US" sz="2461" spc="-24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els trained successfully on anonymized transaction dataset</a:t>
            </a:r>
          </a:p>
          <a:p>
            <a:pPr algn="l" marL="531442" indent="-265721" lvl="1">
              <a:lnSpc>
                <a:spcPts val="3446"/>
              </a:lnSpc>
              <a:spcBef>
                <a:spcPct val="0"/>
              </a:spcBef>
              <a:buFont typeface="Arial"/>
              <a:buChar char="•"/>
            </a:pPr>
            <a:r>
              <a:rPr lang="en-US" sz="2461" spc="-24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Random Forest performed best in terms of recall &amp; AUC</a:t>
            </a:r>
          </a:p>
          <a:p>
            <a:pPr algn="l" marL="531442" indent="-265721" lvl="1">
              <a:lnSpc>
                <a:spcPts val="3446"/>
              </a:lnSpc>
              <a:spcBef>
                <a:spcPct val="0"/>
              </a:spcBef>
              <a:buFont typeface="Arial"/>
              <a:buChar char="•"/>
            </a:pPr>
            <a:r>
              <a:rPr lang="en-US" sz="2461" spc="-24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G</a:t>
            </a:r>
            <a:r>
              <a:rPr lang="en-US" sz="2461" spc="-24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enerated Confusion Matrix, ROC Curve, Accuracy Table</a:t>
            </a:r>
          </a:p>
          <a:p>
            <a:pPr algn="l" marL="531442" indent="-265721" lvl="1">
              <a:lnSpc>
                <a:spcPts val="3446"/>
              </a:lnSpc>
              <a:spcBef>
                <a:spcPct val="0"/>
              </a:spcBef>
              <a:buFont typeface="Arial"/>
              <a:buChar char="•"/>
            </a:pPr>
            <a:r>
              <a:rPr lang="en-US" sz="2461" spc="-24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Created a working Gradio app for predicting fraud probability</a:t>
            </a:r>
          </a:p>
          <a:p>
            <a:pPr algn="l" marL="531442" indent="-265721" lvl="1">
              <a:lnSpc>
                <a:spcPts val="3446"/>
              </a:lnSpc>
              <a:spcBef>
                <a:spcPct val="0"/>
              </a:spcBef>
              <a:buFont typeface="Arial"/>
              <a:buChar char="•"/>
            </a:pPr>
            <a:r>
              <a:rPr lang="en-US" sz="2461" spc="-24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Created a donut chart showing contribution of the features</a:t>
            </a:r>
          </a:p>
          <a:p>
            <a:pPr algn="l">
              <a:lnSpc>
                <a:spcPts val="3446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05593"/>
            <a:ext cx="1483795" cy="104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115"/>
              </a:lnSpc>
              <a:spcBef>
                <a:spcPct val="0"/>
              </a:spcBef>
            </a:pPr>
            <a:r>
              <a:rPr lang="en-US" b="true" sz="6877" u="none">
                <a:solidFill>
                  <a:srgbClr val="FFFFFF">
                    <a:alpha val="60000"/>
                  </a:srgbClr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06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-2022061" y="8242530"/>
            <a:ext cx="4315504" cy="4088940"/>
          </a:xfrm>
          <a:custGeom>
            <a:avLst/>
            <a:gdLst/>
            <a:ahLst/>
            <a:cxnLst/>
            <a:rect r="r" b="b" t="t" l="l"/>
            <a:pathLst>
              <a:path h="4088940" w="4315504">
                <a:moveTo>
                  <a:pt x="0" y="0"/>
                </a:moveTo>
                <a:lnTo>
                  <a:pt x="4315504" y="0"/>
                </a:lnTo>
                <a:lnTo>
                  <a:pt x="4315504" y="4088940"/>
                </a:lnTo>
                <a:lnTo>
                  <a:pt x="0" y="4088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494633">
            <a:off x="-50588" y="-3850905"/>
            <a:ext cx="4315504" cy="4088940"/>
          </a:xfrm>
          <a:custGeom>
            <a:avLst/>
            <a:gdLst/>
            <a:ahLst/>
            <a:cxnLst/>
            <a:rect r="r" b="b" t="t" l="l"/>
            <a:pathLst>
              <a:path h="4088940" w="4315504">
                <a:moveTo>
                  <a:pt x="0" y="0"/>
                </a:moveTo>
                <a:lnTo>
                  <a:pt x="4315504" y="0"/>
                </a:lnTo>
                <a:lnTo>
                  <a:pt x="4315504" y="4088940"/>
                </a:lnTo>
                <a:lnTo>
                  <a:pt x="0" y="4088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494633">
            <a:off x="10224491" y="-4070749"/>
            <a:ext cx="4315504" cy="4088940"/>
          </a:xfrm>
          <a:custGeom>
            <a:avLst/>
            <a:gdLst/>
            <a:ahLst/>
            <a:cxnLst/>
            <a:rect r="r" b="b" t="t" l="l"/>
            <a:pathLst>
              <a:path h="4088940" w="4315504">
                <a:moveTo>
                  <a:pt x="0" y="0"/>
                </a:moveTo>
                <a:lnTo>
                  <a:pt x="4315504" y="0"/>
                </a:lnTo>
                <a:lnTo>
                  <a:pt x="4315504" y="4088940"/>
                </a:lnTo>
                <a:lnTo>
                  <a:pt x="0" y="4088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13119">
            <a:off x="15158388" y="-1579634"/>
            <a:ext cx="5214256" cy="4986132"/>
          </a:xfrm>
          <a:custGeom>
            <a:avLst/>
            <a:gdLst/>
            <a:ahLst/>
            <a:cxnLst/>
            <a:rect r="r" b="b" t="t" l="l"/>
            <a:pathLst>
              <a:path h="4986132" w="5214256">
                <a:moveTo>
                  <a:pt x="0" y="0"/>
                </a:moveTo>
                <a:lnTo>
                  <a:pt x="5214256" y="0"/>
                </a:lnTo>
                <a:lnTo>
                  <a:pt x="5214256" y="4986132"/>
                </a:lnTo>
                <a:lnTo>
                  <a:pt x="0" y="4986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691" y="2962994"/>
            <a:ext cx="6127961" cy="3362671"/>
          </a:xfrm>
          <a:custGeom>
            <a:avLst/>
            <a:gdLst/>
            <a:ahLst/>
            <a:cxnLst/>
            <a:rect r="r" b="b" t="t" l="l"/>
            <a:pathLst>
              <a:path h="3362671" w="6127961">
                <a:moveTo>
                  <a:pt x="0" y="0"/>
                </a:moveTo>
                <a:lnTo>
                  <a:pt x="6127961" y="0"/>
                </a:lnTo>
                <a:lnTo>
                  <a:pt x="6127961" y="3362671"/>
                </a:lnTo>
                <a:lnTo>
                  <a:pt x="0" y="3362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39036" y="2949520"/>
            <a:ext cx="6043207" cy="3389619"/>
          </a:xfrm>
          <a:custGeom>
            <a:avLst/>
            <a:gdLst/>
            <a:ahLst/>
            <a:cxnLst/>
            <a:rect r="r" b="b" t="t" l="l"/>
            <a:pathLst>
              <a:path h="3389619" w="6043207">
                <a:moveTo>
                  <a:pt x="0" y="0"/>
                </a:moveTo>
                <a:lnTo>
                  <a:pt x="6043207" y="0"/>
                </a:lnTo>
                <a:lnTo>
                  <a:pt x="6043207" y="3389619"/>
                </a:lnTo>
                <a:lnTo>
                  <a:pt x="0" y="33896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58443" y="2949520"/>
            <a:ext cx="5374356" cy="3358972"/>
          </a:xfrm>
          <a:custGeom>
            <a:avLst/>
            <a:gdLst/>
            <a:ahLst/>
            <a:cxnLst/>
            <a:rect r="r" b="b" t="t" l="l"/>
            <a:pathLst>
              <a:path h="3358972" w="5374356">
                <a:moveTo>
                  <a:pt x="0" y="0"/>
                </a:moveTo>
                <a:lnTo>
                  <a:pt x="5374356" y="0"/>
                </a:lnTo>
                <a:lnTo>
                  <a:pt x="5374356" y="3358972"/>
                </a:lnTo>
                <a:lnTo>
                  <a:pt x="0" y="33589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74288" y="6789797"/>
            <a:ext cx="11301259" cy="2090733"/>
          </a:xfrm>
          <a:custGeom>
            <a:avLst/>
            <a:gdLst/>
            <a:ahLst/>
            <a:cxnLst/>
            <a:rect r="r" b="b" t="t" l="l"/>
            <a:pathLst>
              <a:path h="2090733" w="11301259">
                <a:moveTo>
                  <a:pt x="0" y="0"/>
                </a:moveTo>
                <a:lnTo>
                  <a:pt x="11301259" y="0"/>
                </a:lnTo>
                <a:lnTo>
                  <a:pt x="11301259" y="2090733"/>
                </a:lnTo>
                <a:lnTo>
                  <a:pt x="0" y="20907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280917" y="722655"/>
            <a:ext cx="3131256" cy="1056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390326"/>
            <a:ext cx="1483795" cy="104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115"/>
              </a:lnSpc>
              <a:spcBef>
                <a:spcPct val="0"/>
              </a:spcBef>
            </a:pPr>
            <a:r>
              <a:rPr lang="en-US" b="true" sz="6877" u="none">
                <a:solidFill>
                  <a:srgbClr val="4D1354">
                    <a:alpha val="60000"/>
                  </a:srgbClr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07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5813" y="518176"/>
            <a:ext cx="5326037" cy="4460446"/>
          </a:xfrm>
          <a:custGeom>
            <a:avLst/>
            <a:gdLst/>
            <a:ahLst/>
            <a:cxnLst/>
            <a:rect r="r" b="b" t="t" l="l"/>
            <a:pathLst>
              <a:path h="4460446" w="5326037">
                <a:moveTo>
                  <a:pt x="0" y="0"/>
                </a:moveTo>
                <a:lnTo>
                  <a:pt x="5326037" y="0"/>
                </a:lnTo>
                <a:lnTo>
                  <a:pt x="5326037" y="4460446"/>
                </a:lnTo>
                <a:lnTo>
                  <a:pt x="0" y="4460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57798" y="28531"/>
            <a:ext cx="8979647" cy="3086753"/>
          </a:xfrm>
          <a:custGeom>
            <a:avLst/>
            <a:gdLst/>
            <a:ahLst/>
            <a:cxnLst/>
            <a:rect r="r" b="b" t="t" l="l"/>
            <a:pathLst>
              <a:path h="3086753" w="8979647">
                <a:moveTo>
                  <a:pt x="0" y="0"/>
                </a:moveTo>
                <a:lnTo>
                  <a:pt x="8979647" y="0"/>
                </a:lnTo>
                <a:lnTo>
                  <a:pt x="8979647" y="3086753"/>
                </a:lnTo>
                <a:lnTo>
                  <a:pt x="0" y="30867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3119">
            <a:off x="16269340" y="-2464535"/>
            <a:ext cx="5214256" cy="4986132"/>
          </a:xfrm>
          <a:custGeom>
            <a:avLst/>
            <a:gdLst/>
            <a:ahLst/>
            <a:cxnLst/>
            <a:rect r="r" b="b" t="t" l="l"/>
            <a:pathLst>
              <a:path h="4986132" w="5214256">
                <a:moveTo>
                  <a:pt x="0" y="0"/>
                </a:moveTo>
                <a:lnTo>
                  <a:pt x="5214255" y="0"/>
                </a:lnTo>
                <a:lnTo>
                  <a:pt x="5214255" y="4986132"/>
                </a:lnTo>
                <a:lnTo>
                  <a:pt x="0" y="4986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13119">
            <a:off x="-3840328" y="-4184234"/>
            <a:ext cx="5214256" cy="4986132"/>
          </a:xfrm>
          <a:custGeom>
            <a:avLst/>
            <a:gdLst/>
            <a:ahLst/>
            <a:cxnLst/>
            <a:rect r="r" b="b" t="t" l="l"/>
            <a:pathLst>
              <a:path h="4986132" w="5214256">
                <a:moveTo>
                  <a:pt x="0" y="0"/>
                </a:moveTo>
                <a:lnTo>
                  <a:pt x="5214255" y="0"/>
                </a:lnTo>
                <a:lnTo>
                  <a:pt x="5214255" y="4986132"/>
                </a:lnTo>
                <a:lnTo>
                  <a:pt x="0" y="4986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7547" y="5862086"/>
            <a:ext cx="4689774" cy="3927685"/>
          </a:xfrm>
          <a:custGeom>
            <a:avLst/>
            <a:gdLst/>
            <a:ahLst/>
            <a:cxnLst/>
            <a:rect r="r" b="b" t="t" l="l"/>
            <a:pathLst>
              <a:path h="3927685" w="4689774">
                <a:moveTo>
                  <a:pt x="0" y="0"/>
                </a:moveTo>
                <a:lnTo>
                  <a:pt x="4689774" y="0"/>
                </a:lnTo>
                <a:lnTo>
                  <a:pt x="4689774" y="3927685"/>
                </a:lnTo>
                <a:lnTo>
                  <a:pt x="0" y="39276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13119">
            <a:off x="-1578428" y="9485102"/>
            <a:ext cx="5214256" cy="4986132"/>
          </a:xfrm>
          <a:custGeom>
            <a:avLst/>
            <a:gdLst/>
            <a:ahLst/>
            <a:cxnLst/>
            <a:rect r="r" b="b" t="t" l="l"/>
            <a:pathLst>
              <a:path h="4986132" w="5214256">
                <a:moveTo>
                  <a:pt x="0" y="0"/>
                </a:moveTo>
                <a:lnTo>
                  <a:pt x="5214256" y="0"/>
                </a:lnTo>
                <a:lnTo>
                  <a:pt x="5214256" y="4986132"/>
                </a:lnTo>
                <a:lnTo>
                  <a:pt x="0" y="4986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39889" y="3115284"/>
            <a:ext cx="5548035" cy="5042983"/>
          </a:xfrm>
          <a:custGeom>
            <a:avLst/>
            <a:gdLst/>
            <a:ahLst/>
            <a:cxnLst/>
            <a:rect r="r" b="b" t="t" l="l"/>
            <a:pathLst>
              <a:path h="5042983" w="5548035">
                <a:moveTo>
                  <a:pt x="0" y="0"/>
                </a:moveTo>
                <a:lnTo>
                  <a:pt x="5548036" y="0"/>
                </a:lnTo>
                <a:lnTo>
                  <a:pt x="5548036" y="5042983"/>
                </a:lnTo>
                <a:lnTo>
                  <a:pt x="0" y="50429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27406" y="8158267"/>
            <a:ext cx="4173002" cy="1495410"/>
          </a:xfrm>
          <a:custGeom>
            <a:avLst/>
            <a:gdLst/>
            <a:ahLst/>
            <a:cxnLst/>
            <a:rect r="r" b="b" t="t" l="l"/>
            <a:pathLst>
              <a:path h="1495410" w="4173002">
                <a:moveTo>
                  <a:pt x="0" y="0"/>
                </a:moveTo>
                <a:lnTo>
                  <a:pt x="4173002" y="0"/>
                </a:lnTo>
                <a:lnTo>
                  <a:pt x="4173002" y="1495410"/>
                </a:lnTo>
                <a:lnTo>
                  <a:pt x="0" y="14954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34168" y="5457378"/>
            <a:ext cx="2606485" cy="39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5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Reason of Results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DAG42p_L7nU</dc:identifier>
  <dcterms:modified xsi:type="dcterms:W3CDTF">2011-08-01T06:04:30Z</dcterms:modified>
  <cp:revision>1</cp:revision>
  <dc:title>A2_G4_AIML_miniproject.</dc:title>
</cp:coreProperties>
</file>